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6CBB0-3102-4B63-B54A-F7BB06A5664C}" type="datetimeFigureOut">
              <a:rPr lang="es-AR" smtClean="0"/>
              <a:t>08/01/2020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EAB27-50BD-4437-9E18-F177B535B7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257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AB27-50BD-4437-9E18-F177B535B709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687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1/8/2020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1/8/2020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1/8/2020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1/8/2020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1/8/2020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1/8/2020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1/8/2020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1/8/2020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1/8/2020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1/8/2020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1/8/2020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1/8/2020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584176"/>
          </a:xfrm>
        </p:spPr>
        <p:txBody>
          <a:bodyPr>
            <a:normAutofit/>
          </a:bodyPr>
          <a:lstStyle/>
          <a:p>
            <a:pPr algn="ctr"/>
            <a:r>
              <a:rPr lang="es-AR" dirty="0" smtClean="0">
                <a:latin typeface="Tw Cen MT" pitchFamily="34" charset="0"/>
              </a:rPr>
              <a:t>Plan de Regularización</a:t>
            </a:r>
            <a:r>
              <a:rPr lang="es-AR" dirty="0">
                <a:latin typeface="Tw Cen MT" pitchFamily="34" charset="0"/>
              </a:rPr>
              <a:t/>
            </a:r>
            <a:br>
              <a:rPr lang="es-AR" dirty="0">
                <a:latin typeface="Tw Cen MT" pitchFamily="34" charset="0"/>
              </a:rPr>
            </a:br>
            <a:r>
              <a:rPr lang="es-AR" dirty="0">
                <a:latin typeface="Tw Cen MT" pitchFamily="34" charset="0"/>
              </a:rPr>
              <a:t>Ley 13.921</a:t>
            </a:r>
          </a:p>
        </p:txBody>
      </p:sp>
      <p:pic>
        <p:nvPicPr>
          <p:cNvPr id="5" name="4 Imagen" descr="D:\BKPFORMAT\HowTo\Agencias Moviles\CPA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88" y="332656"/>
            <a:ext cx="7591536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156929" y="3645024"/>
            <a:ext cx="6943463" cy="928448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AR" sz="2800" dirty="0" smtClean="0">
                <a:latin typeface="Tw Cen MT" pitchFamily="34" charset="0"/>
              </a:rPr>
              <a:t>Publicada </a:t>
            </a:r>
            <a:r>
              <a:rPr lang="es-AR" sz="2800" dirty="0">
                <a:latin typeface="Tw Cen MT" pitchFamily="34" charset="0"/>
              </a:rPr>
              <a:t>en Boletín Oficial del </a:t>
            </a:r>
            <a:r>
              <a:rPr lang="es-AR" sz="2800" dirty="0" smtClean="0">
                <a:latin typeface="Tw Cen MT" pitchFamily="34" charset="0"/>
              </a:rPr>
              <a:t>30/12/2019</a:t>
            </a:r>
            <a:endParaRPr lang="es-AR" sz="28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1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1"/>
    </mc:Choice>
    <mc:Fallback>
      <p:transition spd="slow" advTm="365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2132856"/>
            <a:ext cx="82552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latin typeface="Tw Cen MT" pitchFamily="34" charset="0"/>
              </a:rPr>
              <a:t>Verificar sus datos de contacto, corregir los incorrectos y colocar los tildes de confirmación. Al presionar Aceptar recibirá un </a:t>
            </a:r>
            <a:r>
              <a:rPr lang="es-AR" sz="2000" dirty="0">
                <a:latin typeface="Tw Cen MT" pitchFamily="34" charset="0"/>
              </a:rPr>
              <a:t>email </a:t>
            </a:r>
            <a:r>
              <a:rPr lang="es-AR" sz="2000" dirty="0" smtClean="0">
                <a:latin typeface="Tw Cen MT" pitchFamily="34" charset="0"/>
              </a:rPr>
              <a:t>adjuntando el trámite </a:t>
            </a:r>
            <a:r>
              <a:rPr lang="es-AR" sz="2000" dirty="0">
                <a:latin typeface="Tw Cen MT" pitchFamily="34" charset="0"/>
              </a:rPr>
              <a:t>correspondiente. </a:t>
            </a:r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329658" y="620688"/>
            <a:ext cx="8589640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AR" sz="2800" b="0" dirty="0">
                <a:effectLst/>
                <a:latin typeface="Tw Cen MT" pitchFamily="34" charset="0"/>
              </a:rPr>
              <a:t>PLAN DE REGULARIZACIÓN - LEY </a:t>
            </a:r>
            <a:r>
              <a:rPr lang="es-AR" sz="2800" b="0" dirty="0" smtClean="0">
                <a:effectLst/>
                <a:latin typeface="Tw Cen MT" pitchFamily="34" charset="0"/>
              </a:rPr>
              <a:t>13.921</a:t>
            </a:r>
          </a:p>
          <a:p>
            <a:pPr algn="ctr"/>
            <a:r>
              <a:rPr lang="es-AR" sz="2800" b="0" dirty="0" smtClean="0">
                <a:effectLst/>
                <a:latin typeface="Tw Cen MT" pitchFamily="34" charset="0"/>
              </a:rPr>
              <a:t>Pasos para la Adhesión</a:t>
            </a:r>
            <a:endParaRPr lang="es-AR" sz="2800" b="0" dirty="0">
              <a:effectLst/>
              <a:latin typeface="Tw Cen MT" pitchFamily="34" charset="0"/>
            </a:endParaRPr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395536" y="1556792"/>
            <a:ext cx="8589640" cy="648072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AR" sz="3200" b="0" dirty="0" smtClean="0">
                <a:effectLst/>
                <a:latin typeface="Tw Cen MT" pitchFamily="34" charset="0"/>
              </a:rPr>
              <a:t>PASO 7: Verificar Datos Contacto (Continuación…)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31746" r="28160" b="21627"/>
          <a:stretch/>
        </p:blipFill>
        <p:spPr bwMode="auto">
          <a:xfrm>
            <a:off x="887613" y="3148519"/>
            <a:ext cx="7605486" cy="34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 flipV="1">
            <a:off x="6084168" y="5839296"/>
            <a:ext cx="288033" cy="36004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683568" y="5949280"/>
            <a:ext cx="288033" cy="36004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10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5"/>
    </mc:Choice>
    <mc:Fallback>
      <p:transition spd="slow" advTm="539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395536" y="1556792"/>
            <a:ext cx="8589640" cy="648072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AR" sz="3200" b="0" dirty="0" smtClean="0">
                <a:effectLst/>
                <a:latin typeface="Tw Cen MT" pitchFamily="34" charset="0"/>
              </a:rPr>
              <a:t>PASO 8: Citación para formalizar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67544" y="2746663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latin typeface="Tw Cen MT" pitchFamily="34" charset="0"/>
              </a:rPr>
              <a:t>Finalmente a la brevedad nos comunicaremos desde la institución para formalizar un turno y así atenderlo de manera directa y personalizada ofreciéndole un plan de pagos de acuerdo a su situación particular.</a:t>
            </a:r>
          </a:p>
          <a:p>
            <a:endParaRPr lang="es-AR" sz="2000" dirty="0" smtClean="0">
              <a:latin typeface="Tw Cen MT" pitchFamily="34" charset="0"/>
            </a:endParaRPr>
          </a:p>
          <a:p>
            <a:r>
              <a:rPr lang="es-AR" sz="2000" dirty="0" smtClean="0">
                <a:solidFill>
                  <a:srgbClr val="FF0000"/>
                </a:solidFill>
                <a:latin typeface="Tw Cen MT" pitchFamily="34" charset="0"/>
              </a:rPr>
              <a:t>Por ello es muy importante que verifique y valide los datos presentados.</a:t>
            </a:r>
            <a:endParaRPr lang="es-AR" sz="2000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329658" y="620688"/>
            <a:ext cx="8589640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AR" sz="2800" b="0" dirty="0">
                <a:effectLst/>
                <a:latin typeface="Tw Cen MT" pitchFamily="34" charset="0"/>
              </a:rPr>
              <a:t>PLAN DE REGULARIZACIÓN - LEY </a:t>
            </a:r>
            <a:r>
              <a:rPr lang="es-AR" sz="2800" b="0" dirty="0" smtClean="0">
                <a:effectLst/>
                <a:latin typeface="Tw Cen MT" pitchFamily="34" charset="0"/>
              </a:rPr>
              <a:t>13.921</a:t>
            </a:r>
          </a:p>
          <a:p>
            <a:pPr algn="ctr"/>
            <a:r>
              <a:rPr lang="es-AR" sz="2800" b="0" dirty="0" smtClean="0">
                <a:effectLst/>
                <a:latin typeface="Tw Cen MT" pitchFamily="34" charset="0"/>
              </a:rPr>
              <a:t>Pasos para la Adhesión</a:t>
            </a:r>
            <a:endParaRPr lang="es-AR" sz="2800" b="0" dirty="0">
              <a:effectLst/>
              <a:latin typeface="Tw Cen MT" pitchFamily="34" charset="0"/>
            </a:endParaRPr>
          </a:p>
        </p:txBody>
      </p:sp>
      <p:pic>
        <p:nvPicPr>
          <p:cNvPr id="3074" name="Picture 2" descr="Resultado de imagen para imagen correo electron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2860565" cy="30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3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7"/>
    </mc:Choice>
    <mc:Fallback>
      <p:transition spd="slow" advTm="454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para imagen ley mar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416824" cy="455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374848" y="548680"/>
            <a:ext cx="8589640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AR" sz="2800" b="0" dirty="0">
                <a:effectLst/>
                <a:latin typeface="Tw Cen MT" pitchFamily="34" charset="0"/>
              </a:rPr>
              <a:t>PLAN DE REGULARIZACIÓN - LEY </a:t>
            </a:r>
            <a:r>
              <a:rPr lang="es-AR" sz="2800" b="0" dirty="0" smtClean="0">
                <a:effectLst/>
                <a:latin typeface="Tw Cen MT" pitchFamily="34" charset="0"/>
              </a:rPr>
              <a:t>13.921</a:t>
            </a:r>
            <a:endParaRPr lang="es-AR" sz="2800" b="0" dirty="0">
              <a:effectLst/>
              <a:latin typeface="Tw Cen MT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372200" y="5968757"/>
            <a:ext cx="9316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dirty="0" smtClean="0">
                <a:latin typeface="Tw Cen MT" pitchFamily="34" charset="0"/>
              </a:rPr>
              <a:t>FIN</a:t>
            </a:r>
            <a:endParaRPr lang="es-AR" sz="16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2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0"/>
    </mc:Choice>
    <mc:Fallback>
      <p:transition spd="slow" advTm="458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Título"/>
          <p:cNvSpPr txBox="1">
            <a:spLocks/>
          </p:cNvSpPr>
          <p:nvPr/>
        </p:nvSpPr>
        <p:spPr>
          <a:xfrm>
            <a:off x="374848" y="548680"/>
            <a:ext cx="8589640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AR" sz="2800" b="0" dirty="0">
                <a:effectLst/>
                <a:latin typeface="Tw Cen MT" pitchFamily="34" charset="0"/>
              </a:rPr>
              <a:t>PLAN DE REGULARIZACIÓN - LEY </a:t>
            </a:r>
            <a:r>
              <a:rPr lang="es-AR" sz="2800" b="0" dirty="0" smtClean="0">
                <a:effectLst/>
                <a:latin typeface="Tw Cen MT" pitchFamily="34" charset="0"/>
              </a:rPr>
              <a:t>13.921</a:t>
            </a:r>
            <a:endParaRPr lang="es-AR" sz="2800" b="0" dirty="0">
              <a:effectLst/>
              <a:latin typeface="Tw Cen MT" pitchFamily="34" charset="0"/>
            </a:endParaRPr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395536" y="1772816"/>
            <a:ext cx="8589640" cy="648072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AR" sz="3200" b="0" dirty="0" smtClean="0">
                <a:effectLst/>
                <a:latin typeface="Tw Cen MT" pitchFamily="34" charset="0"/>
              </a:rPr>
              <a:t>Características del Nuevo Plan de Regularización</a:t>
            </a:r>
            <a:endParaRPr lang="es-AR" sz="3200" b="0" dirty="0">
              <a:effectLst/>
              <a:latin typeface="Tw Cen MT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624305"/>
              </p:ext>
            </p:extLst>
          </p:nvPr>
        </p:nvGraphicFramePr>
        <p:xfrm>
          <a:off x="467544" y="2780928"/>
          <a:ext cx="8297076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Hoja de cálculo" r:id="rId3" imgW="6848400" imgH="1485984" progId="Excel.Sheet.12">
                  <p:embed/>
                </p:oleObj>
              </mc:Choice>
              <mc:Fallback>
                <p:oleObj name="Hoja de cálculo" r:id="rId3" imgW="6848400" imgH="14859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2780928"/>
                        <a:ext cx="8297076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62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55"/>
    </mc:Choice>
    <mc:Fallback>
      <p:transition spd="slow" advTm="325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395536" y="1556792"/>
            <a:ext cx="8589640" cy="648072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AR" sz="3200" b="0" dirty="0" smtClean="0">
                <a:effectLst/>
                <a:latin typeface="Tw Cen MT" pitchFamily="34" charset="0"/>
              </a:rPr>
              <a:t>PASO 1</a:t>
            </a:r>
            <a:r>
              <a:rPr lang="es-AR" sz="3200" b="0" dirty="0">
                <a:effectLst/>
                <a:latin typeface="Tw Cen MT" pitchFamily="34" charset="0"/>
              </a:rPr>
              <a:t>: Ingresar a www.cpac.org.ar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-1" r="6491" b="30204"/>
          <a:stretch/>
        </p:blipFill>
        <p:spPr bwMode="auto">
          <a:xfrm>
            <a:off x="395536" y="2204864"/>
            <a:ext cx="8547426" cy="369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Título"/>
          <p:cNvSpPr txBox="1">
            <a:spLocks/>
          </p:cNvSpPr>
          <p:nvPr/>
        </p:nvSpPr>
        <p:spPr>
          <a:xfrm>
            <a:off x="329658" y="620688"/>
            <a:ext cx="8589640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AR" sz="2800" b="0" dirty="0">
                <a:effectLst/>
                <a:latin typeface="Tw Cen MT" pitchFamily="34" charset="0"/>
              </a:rPr>
              <a:t>PLAN DE REGULARIZACIÓN - LEY </a:t>
            </a:r>
            <a:r>
              <a:rPr lang="es-AR" sz="2800" b="0" dirty="0" smtClean="0">
                <a:effectLst/>
                <a:latin typeface="Tw Cen MT" pitchFamily="34" charset="0"/>
              </a:rPr>
              <a:t>13.921</a:t>
            </a:r>
          </a:p>
          <a:p>
            <a:pPr algn="ctr"/>
            <a:r>
              <a:rPr lang="es-AR" sz="2800" b="0" dirty="0" smtClean="0">
                <a:effectLst/>
                <a:latin typeface="Tw Cen MT" pitchFamily="34" charset="0"/>
              </a:rPr>
              <a:t>Pasos para la Adhesión</a:t>
            </a:r>
            <a:endParaRPr lang="es-AR" sz="2800" b="0" dirty="0">
              <a:effectLst/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3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9"/>
    </mc:Choice>
    <mc:Fallback>
      <p:transition spd="slow" advTm="333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395536" y="1556792"/>
            <a:ext cx="8589640" cy="648072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AR" sz="3200" b="0" dirty="0" smtClean="0">
                <a:effectLst/>
                <a:latin typeface="Tw Cen MT" pitchFamily="34" charset="0"/>
              </a:rPr>
              <a:t>PASO 2: Seleccionar la opción AFILIADOS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6" r="4509" b="47222"/>
          <a:stretch/>
        </p:blipFill>
        <p:spPr bwMode="auto">
          <a:xfrm>
            <a:off x="827584" y="2348880"/>
            <a:ext cx="7730529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H="1" flipV="1">
            <a:off x="8016449" y="3429000"/>
            <a:ext cx="371975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7164288" y="2780928"/>
            <a:ext cx="122413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noFill/>
            </a:endParaRPr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329658" y="620688"/>
            <a:ext cx="8589640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AR" sz="2800" b="0" dirty="0">
                <a:effectLst/>
                <a:latin typeface="Tw Cen MT" pitchFamily="34" charset="0"/>
              </a:rPr>
              <a:t>PLAN DE REGULARIZACIÓN - LEY </a:t>
            </a:r>
            <a:r>
              <a:rPr lang="es-AR" sz="2800" b="0" dirty="0" smtClean="0">
                <a:effectLst/>
                <a:latin typeface="Tw Cen MT" pitchFamily="34" charset="0"/>
              </a:rPr>
              <a:t>13.921</a:t>
            </a:r>
          </a:p>
          <a:p>
            <a:pPr algn="ctr"/>
            <a:r>
              <a:rPr lang="es-AR" sz="2800" b="0" dirty="0" smtClean="0">
                <a:effectLst/>
                <a:latin typeface="Tw Cen MT" pitchFamily="34" charset="0"/>
              </a:rPr>
              <a:t>Pasos para la Adhesión</a:t>
            </a:r>
            <a:endParaRPr lang="es-AR" sz="2800" b="0" dirty="0">
              <a:effectLst/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4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49"/>
    </mc:Choice>
    <mc:Fallback>
      <p:transition spd="slow" advTm="394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395536" y="1556792"/>
            <a:ext cx="8589640" cy="648072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AR" sz="3200" b="0" dirty="0" smtClean="0">
                <a:effectLst/>
                <a:latin typeface="Tw Cen MT" pitchFamily="34" charset="0"/>
              </a:rPr>
              <a:t>PASO 3: Registración de Usuario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95536" y="227687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latin typeface="Tw Cen MT" pitchFamily="34" charset="0"/>
              </a:rPr>
              <a:t>Para ingresar al sistema por </a:t>
            </a:r>
            <a:r>
              <a:rPr lang="es-AR" sz="2000" dirty="0" smtClean="0">
                <a:latin typeface="Tw Cen MT" pitchFamily="34" charset="0"/>
              </a:rPr>
              <a:t>primera </a:t>
            </a:r>
            <a:r>
              <a:rPr lang="es-AR" sz="2000" dirty="0">
                <a:latin typeface="Tw Cen MT" pitchFamily="34" charset="0"/>
              </a:rPr>
              <a:t>vez es necesario registrarse </a:t>
            </a:r>
            <a:r>
              <a:rPr lang="es-AR" sz="2000" dirty="0" smtClean="0">
                <a:latin typeface="Tw Cen MT" pitchFamily="34" charset="0"/>
              </a:rPr>
              <a:t>brindando </a:t>
            </a:r>
            <a:r>
              <a:rPr lang="es-AR" sz="2000" dirty="0">
                <a:latin typeface="Tw Cen MT" pitchFamily="34" charset="0"/>
              </a:rPr>
              <a:t>una serie de datos básicos para la validación y aceptación del </a:t>
            </a:r>
            <a:r>
              <a:rPr lang="es-AR" sz="2000" dirty="0" smtClean="0">
                <a:latin typeface="Tw Cen MT" pitchFamily="34" charset="0"/>
              </a:rPr>
              <a:t>usuario, para lo cual deberá acceder </a:t>
            </a:r>
            <a:r>
              <a:rPr lang="es-AR" sz="2000" dirty="0">
                <a:latin typeface="Tw Cen MT" pitchFamily="34" charset="0"/>
              </a:rPr>
              <a:t>al link/enlace ubicado en la esquina superior derecha con el nombre “Registrarse</a:t>
            </a:r>
            <a:r>
              <a:rPr lang="es-AR" sz="2000" dirty="0" smtClean="0">
                <a:latin typeface="Tw Cen MT" pitchFamily="34" charset="0"/>
              </a:rPr>
              <a:t>”.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9" t="59091" r="32761" b="21428"/>
          <a:stretch/>
        </p:blipFill>
        <p:spPr bwMode="auto">
          <a:xfrm>
            <a:off x="1403648" y="3786058"/>
            <a:ext cx="6264696" cy="192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329658" y="620688"/>
            <a:ext cx="8589640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AR" sz="2800" b="0" dirty="0">
                <a:effectLst/>
                <a:latin typeface="Tw Cen MT" pitchFamily="34" charset="0"/>
              </a:rPr>
              <a:t>PLAN DE REGULARIZACIÓN - LEY </a:t>
            </a:r>
            <a:r>
              <a:rPr lang="es-AR" sz="2800" b="0" dirty="0" smtClean="0">
                <a:effectLst/>
                <a:latin typeface="Tw Cen MT" pitchFamily="34" charset="0"/>
              </a:rPr>
              <a:t>13.921</a:t>
            </a:r>
          </a:p>
          <a:p>
            <a:pPr algn="ctr"/>
            <a:r>
              <a:rPr lang="es-AR" sz="2800" b="0" dirty="0" smtClean="0">
                <a:effectLst/>
                <a:latin typeface="Tw Cen MT" pitchFamily="34" charset="0"/>
              </a:rPr>
              <a:t>Pasos para la Adhesión</a:t>
            </a:r>
            <a:endParaRPr lang="es-AR" sz="2800" b="0" dirty="0">
              <a:effectLst/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4"/>
    </mc:Choice>
    <mc:Fallback>
      <p:transition spd="slow" advTm="554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395536" y="1556792"/>
            <a:ext cx="8589640" cy="648072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AR" sz="3200" b="0" dirty="0" smtClean="0">
                <a:effectLst/>
                <a:latin typeface="Tw Cen MT" pitchFamily="34" charset="0"/>
              </a:rPr>
              <a:t>PASO 4: Registración de Usuario (Continuación…)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95536" y="2492896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latin typeface="Tw Cen MT" pitchFamily="34" charset="0"/>
              </a:rPr>
              <a:t>Luego </a:t>
            </a:r>
            <a:r>
              <a:rPr lang="es-AR" sz="2000" dirty="0">
                <a:latin typeface="Tw Cen MT" pitchFamily="34" charset="0"/>
              </a:rPr>
              <a:t>de ingresar los datos solicitados, debe </a:t>
            </a:r>
            <a:r>
              <a:rPr lang="es-AR" sz="2000" dirty="0" smtClean="0">
                <a:latin typeface="Tw Cen MT" pitchFamily="34" charset="0"/>
              </a:rPr>
              <a:t>presionar </a:t>
            </a:r>
            <a:r>
              <a:rPr lang="es-AR" sz="2000" dirty="0">
                <a:latin typeface="Tw Cen MT" pitchFamily="34" charset="0"/>
              </a:rPr>
              <a:t>el botón “Registrarse” para proceder a la validación de la información, la creación de la cuenta (en caso de que todo sea correcto) y el posterior ingreso al sistema. </a:t>
            </a:r>
            <a:endParaRPr lang="es-AR" sz="2000" dirty="0" smtClean="0">
              <a:latin typeface="Tw Cen M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21282" r="50917" b="19841"/>
          <a:stretch/>
        </p:blipFill>
        <p:spPr bwMode="auto">
          <a:xfrm>
            <a:off x="4427984" y="2290373"/>
            <a:ext cx="4709886" cy="430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329658" y="620688"/>
            <a:ext cx="8589640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AR" sz="2800" b="0" dirty="0">
                <a:effectLst/>
                <a:latin typeface="Tw Cen MT" pitchFamily="34" charset="0"/>
              </a:rPr>
              <a:t>PLAN DE REGULARIZACIÓN - LEY </a:t>
            </a:r>
            <a:r>
              <a:rPr lang="es-AR" sz="2800" b="0" dirty="0" smtClean="0">
                <a:effectLst/>
                <a:latin typeface="Tw Cen MT" pitchFamily="34" charset="0"/>
              </a:rPr>
              <a:t>13.921</a:t>
            </a:r>
          </a:p>
          <a:p>
            <a:pPr algn="ctr"/>
            <a:r>
              <a:rPr lang="es-AR" sz="2800" b="0" dirty="0" smtClean="0">
                <a:effectLst/>
                <a:latin typeface="Tw Cen MT" pitchFamily="34" charset="0"/>
              </a:rPr>
              <a:t>Pasos para la Adhesión</a:t>
            </a:r>
            <a:endParaRPr lang="es-AR" sz="2800" b="0" dirty="0">
              <a:effectLst/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70"/>
    </mc:Choice>
    <mc:Fallback>
      <p:transition spd="slow" advTm="567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395536" y="1556792"/>
            <a:ext cx="8589640" cy="648072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AR" sz="3200" b="0" dirty="0" smtClean="0">
                <a:effectLst/>
                <a:latin typeface="Tw Cen MT" pitchFamily="34" charset="0"/>
              </a:rPr>
              <a:t>PASO 5: Ingreso al Sistema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95536" y="221705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latin typeface="Tw Cen MT" pitchFamily="34" charset="0"/>
              </a:rPr>
              <a:t>Una vez registrado, seleccionar “</a:t>
            </a:r>
            <a:r>
              <a:rPr lang="es-AR" sz="2000" dirty="0">
                <a:latin typeface="Tw Cen MT" pitchFamily="34" charset="0"/>
              </a:rPr>
              <a:t>Iniciar sesión” ubicado en la esquina superior </a:t>
            </a:r>
            <a:r>
              <a:rPr lang="es-AR" sz="2000" dirty="0" smtClean="0">
                <a:latin typeface="Tw Cen MT" pitchFamily="34" charset="0"/>
              </a:rPr>
              <a:t>e ingrese su nombre de USUARIO y CONTRASEÑA creados en el paso anterior.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39015" r="32511" b="47184"/>
          <a:stretch/>
        </p:blipFill>
        <p:spPr bwMode="auto">
          <a:xfrm>
            <a:off x="1129793" y="3067503"/>
            <a:ext cx="4666343" cy="100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7" t="28836" r="23561" b="38542"/>
          <a:stretch/>
        </p:blipFill>
        <p:spPr bwMode="auto">
          <a:xfrm>
            <a:off x="2083589" y="4221088"/>
            <a:ext cx="7024915" cy="238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Título"/>
          <p:cNvSpPr txBox="1">
            <a:spLocks/>
          </p:cNvSpPr>
          <p:nvPr/>
        </p:nvSpPr>
        <p:spPr>
          <a:xfrm>
            <a:off x="329658" y="620688"/>
            <a:ext cx="8589640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AR" sz="2800" b="0" dirty="0">
                <a:effectLst/>
                <a:latin typeface="Tw Cen MT" pitchFamily="34" charset="0"/>
              </a:rPr>
              <a:t>PLAN DE REGULARIZACIÓN - LEY </a:t>
            </a:r>
            <a:r>
              <a:rPr lang="es-AR" sz="2800" b="0" dirty="0" smtClean="0">
                <a:effectLst/>
                <a:latin typeface="Tw Cen MT" pitchFamily="34" charset="0"/>
              </a:rPr>
              <a:t>13.921</a:t>
            </a:r>
          </a:p>
          <a:p>
            <a:pPr algn="ctr"/>
            <a:r>
              <a:rPr lang="es-AR" sz="2800" b="0" dirty="0" smtClean="0">
                <a:effectLst/>
                <a:latin typeface="Tw Cen MT" pitchFamily="34" charset="0"/>
              </a:rPr>
              <a:t>Pasos para la Adhesión</a:t>
            </a:r>
            <a:endParaRPr lang="es-AR" sz="2800" b="0" dirty="0">
              <a:effectLst/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54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8"/>
    </mc:Choice>
    <mc:Fallback>
      <p:transition spd="slow" advTm="463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395536" y="1556792"/>
            <a:ext cx="8589640" cy="648072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AR" sz="3200" b="0" dirty="0" smtClean="0">
                <a:effectLst/>
                <a:latin typeface="Tw Cen MT" pitchFamily="34" charset="0"/>
              </a:rPr>
              <a:t>PASO 6: Ingreso a Opción “Adhesión Reg. Deuda”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0" t="27273" r="23252" b="60714"/>
          <a:stretch/>
        </p:blipFill>
        <p:spPr bwMode="auto">
          <a:xfrm>
            <a:off x="467544" y="3818262"/>
            <a:ext cx="8484416" cy="133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95536" y="2443535"/>
            <a:ext cx="8547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latin typeface="Tw Cen MT" pitchFamily="34" charset="0"/>
              </a:rPr>
              <a:t>Seleccionar la opción de menú “Adhesión Reg. Deuda” y verificar sus datos de contacto. De esta forma quedará automáticamente adherido al Nuevo Plan de Regularización de Deudas.</a:t>
            </a:r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329658" y="620688"/>
            <a:ext cx="8589640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AR" sz="2800" b="0" dirty="0">
                <a:effectLst/>
                <a:latin typeface="Tw Cen MT" pitchFamily="34" charset="0"/>
              </a:rPr>
              <a:t>PLAN DE REGULARIZACIÓN - LEY </a:t>
            </a:r>
            <a:r>
              <a:rPr lang="es-AR" sz="2800" b="0" dirty="0" smtClean="0">
                <a:effectLst/>
                <a:latin typeface="Tw Cen MT" pitchFamily="34" charset="0"/>
              </a:rPr>
              <a:t>13.921</a:t>
            </a:r>
          </a:p>
          <a:p>
            <a:pPr algn="ctr"/>
            <a:r>
              <a:rPr lang="es-AR" sz="2800" b="0" dirty="0" smtClean="0">
                <a:effectLst/>
                <a:latin typeface="Tw Cen MT" pitchFamily="34" charset="0"/>
              </a:rPr>
              <a:t>Pasos para la Adhesión</a:t>
            </a:r>
            <a:endParaRPr lang="es-AR" sz="2800" b="0" dirty="0">
              <a:effectLst/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7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9"/>
    </mc:Choice>
    <mc:Fallback>
      <p:transition spd="slow" advTm="471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395536" y="1556792"/>
            <a:ext cx="8589640" cy="648072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AR" sz="3200" b="0" dirty="0" smtClean="0">
                <a:effectLst/>
                <a:latin typeface="Tw Cen MT" pitchFamily="34" charset="0"/>
              </a:rPr>
              <a:t>PASO 7: Verificar Datos Contacto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t="19313" r="18901" b="35714"/>
          <a:stretch/>
        </p:blipFill>
        <p:spPr bwMode="auto">
          <a:xfrm>
            <a:off x="395536" y="2636912"/>
            <a:ext cx="8182759" cy="328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5536" y="2164794"/>
            <a:ext cx="8547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latin typeface="Tw Cen MT" pitchFamily="34" charset="0"/>
              </a:rPr>
              <a:t>Leer de manera completa el texto del formulario.</a:t>
            </a:r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329658" y="620688"/>
            <a:ext cx="8589640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AR" sz="2800" b="0" dirty="0">
                <a:effectLst/>
                <a:latin typeface="Tw Cen MT" pitchFamily="34" charset="0"/>
              </a:rPr>
              <a:t>PLAN DE REGULARIZACIÓN - LEY </a:t>
            </a:r>
            <a:r>
              <a:rPr lang="es-AR" sz="2800" b="0" dirty="0" smtClean="0">
                <a:effectLst/>
                <a:latin typeface="Tw Cen MT" pitchFamily="34" charset="0"/>
              </a:rPr>
              <a:t>13.921</a:t>
            </a:r>
          </a:p>
          <a:p>
            <a:pPr algn="ctr"/>
            <a:r>
              <a:rPr lang="es-AR" sz="2800" b="0" dirty="0" smtClean="0">
                <a:effectLst/>
                <a:latin typeface="Tw Cen MT" pitchFamily="34" charset="0"/>
              </a:rPr>
              <a:t>Pasos para la Adhesión</a:t>
            </a:r>
            <a:endParaRPr lang="es-AR" sz="2800" b="0" dirty="0">
              <a:effectLst/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7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46"/>
    </mc:Choice>
    <mc:Fallback>
      <p:transition spd="slow" advTm="574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317</TotalTime>
  <Words>415</Words>
  <Application>Microsoft Office PowerPoint</Application>
  <PresentationFormat>Presentación en pantalla (4:3)</PresentationFormat>
  <Paragraphs>43</Paragraphs>
  <Slides>12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Concurrencia</vt:lpstr>
      <vt:lpstr>Hoja de cálculo</vt:lpstr>
      <vt:lpstr>Plan de Regularización Ley 13.921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Plan Reg Deuda</dc:title>
  <dc:creator>Fernando</dc:creator>
  <cp:lastModifiedBy>Carolina Diaz</cp:lastModifiedBy>
  <cp:revision>40</cp:revision>
  <dcterms:created xsi:type="dcterms:W3CDTF">2019-06-19T01:25:42Z</dcterms:created>
  <dcterms:modified xsi:type="dcterms:W3CDTF">2020-01-08T14:52:48Z</dcterms:modified>
</cp:coreProperties>
</file>